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2" roundtripDataSignature="AMtx7mj9V4mMkdSH0V3mEuiLHTMhKjNyA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11" Type="http://schemas.openxmlformats.org/officeDocument/2006/relationships/slide" Target="slides/slide7.xml"/><Relationship Id="rId22" Type="http://customschemas.google.com/relationships/presentationmetadata" Target="metadata"/><Relationship Id="rId10" Type="http://schemas.openxmlformats.org/officeDocument/2006/relationships/slide" Target="slides/slide6.xml"/><Relationship Id="rId21" Type="http://schemas.openxmlformats.org/officeDocument/2006/relationships/slide" Target="slides/slide17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Google Shape;86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7" name="Google Shape;87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36931092e88_0_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36931092e88_0_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g36931092e88_0_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3f40d591ea_0_10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33f40d591ea_0_10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g33f40d591ea_0_10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1" name="Google Shape;171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9" name="Google Shape;179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5" name="Google Shape;185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4" name="Google Shape;194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3" name="Google Shape;203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9" name="Google Shape;209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6" name="Google Shape;96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FW= program from NFPA, it is not run by the SBFSC, we just encourage communities to use it.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7" name="Google Shape;97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4" name="Google Shape;104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5" name="Google Shape;105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2" name="Google Shape;112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0" name="Google Shape;120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8" name="Google Shape;128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5" name="Google Shape;135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33f40d591ea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33f40d591ea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g33f40d591ea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3f40d591ea_0_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33f40d591ea_0_2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g33f40d591ea_0_2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6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6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5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6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6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8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8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9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19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0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0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20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20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20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3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23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4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4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4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1.jpg"/><Relationship Id="rId5" Type="http://schemas.openxmlformats.org/officeDocument/2006/relationships/image" Target="../media/image1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://drive.google.com/file/d/1DA5ZXUkQO_4AXbFgEpK5XgwMhx0cGWCI/view" TargetMode="External"/><Relationship Id="rId4" Type="http://schemas.openxmlformats.org/officeDocument/2006/relationships/image" Target="../media/image6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hyperlink" Target="mailto:aparkinson@SBFireSafeCouncil.org" TargetMode="Externa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hyperlink" Target="mailto:aparkinson@SBFireSafeCouncil.org" TargetMode="External"/><Relationship Id="rId4" Type="http://schemas.openxmlformats.org/officeDocument/2006/relationships/hyperlink" Target="mailto:kfurlong@SBFireSafeCouncil.org" TargetMode="External"/><Relationship Id="rId5" Type="http://schemas.openxmlformats.org/officeDocument/2006/relationships/hyperlink" Target="mailto:Gagredano@SBFireSafeCouncil.org" TargetMode="External"/><Relationship Id="rId6" Type="http://schemas.openxmlformats.org/officeDocument/2006/relationships/image" Target="../media/image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drive.google.com/file/d/1Nx9Yk1cVOzZ4_Y8fLhVDJcHTsAkNatzx/view?usp=sharing" TargetMode="External"/><Relationship Id="rId4" Type="http://schemas.openxmlformats.org/officeDocument/2006/relationships/image" Target="../media/image5.png"/><Relationship Id="rId5" Type="http://schemas.openxmlformats.org/officeDocument/2006/relationships/hyperlink" Target="http://drive.google.com/file/d/1a0tP39fsAm0yHkGnK_1KyN8R1BHl_TfQ/view" TargetMode="External"/><Relationship Id="rId6" Type="http://schemas.openxmlformats.org/officeDocument/2006/relationships/image" Target="../media/image8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 txBox="1"/>
          <p:nvPr>
            <p:ph type="ctrTitle"/>
          </p:nvPr>
        </p:nvSpPr>
        <p:spPr>
          <a:xfrm>
            <a:off x="25" y="4558450"/>
            <a:ext cx="5166600" cy="1001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Times New Roman"/>
              <a:buNone/>
            </a:pPr>
            <a:r>
              <a:rPr lang="en-US" sz="5600">
                <a:latin typeface="Times New Roman"/>
                <a:ea typeface="Times New Roman"/>
                <a:cs typeface="Times New Roman"/>
                <a:sym typeface="Times New Roman"/>
              </a:rPr>
              <a:t>Firewise USA</a:t>
            </a:r>
            <a:r>
              <a:rPr baseline="30000" lang="en-US" sz="5600">
                <a:latin typeface="Calibri"/>
                <a:ea typeface="Calibri"/>
                <a:cs typeface="Calibri"/>
                <a:sym typeface="Calibri"/>
              </a:rPr>
              <a:t>®</a:t>
            </a:r>
            <a:endParaRPr sz="5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"/>
          <p:cNvSpPr txBox="1"/>
          <p:nvPr>
            <p:ph idx="1" type="subTitle"/>
          </p:nvPr>
        </p:nvSpPr>
        <p:spPr>
          <a:xfrm>
            <a:off x="3853500" y="5381427"/>
            <a:ext cx="5566800" cy="130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800">
                <a:latin typeface="Times New Roman"/>
                <a:ea typeface="Times New Roman"/>
                <a:cs typeface="Times New Roman"/>
                <a:sym typeface="Times New Roman"/>
              </a:rPr>
              <a:t>Kate Furlong</a:t>
            </a:r>
            <a:endParaRPr sz="3000"/>
          </a:p>
          <a:p>
            <a:pPr indent="0" lvl="0" marL="0" rt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SB County Fire Safe Council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Community Wildfire Resilience Project Manager</a:t>
            </a:r>
            <a:endParaRPr/>
          </a:p>
        </p:txBody>
      </p:sp>
      <p:pic>
        <p:nvPicPr>
          <p:cNvPr id="91" name="Google Shape;91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8646" y="5445277"/>
            <a:ext cx="2356074" cy="13089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, company name&#10;&#10;Description automatically generated" id="92" name="Google Shape;92;p1"/>
          <p:cNvPicPr preferRelativeResize="0"/>
          <p:nvPr/>
        </p:nvPicPr>
        <p:blipFill rotWithShape="1">
          <a:blip r:embed="rId4">
            <a:alphaModFix/>
          </a:blip>
          <a:srcRect b="35299" l="29615" r="30702" t="34429"/>
          <a:stretch/>
        </p:blipFill>
        <p:spPr>
          <a:xfrm>
            <a:off x="9420298" y="5524951"/>
            <a:ext cx="2735153" cy="11495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people standing together&#10;&#10;Description automatically generated with low confidence" id="93" name="Google Shape;93;p1"/>
          <p:cNvPicPr preferRelativeResize="0"/>
          <p:nvPr/>
        </p:nvPicPr>
        <p:blipFill rotWithShape="1">
          <a:blip r:embed="rId5">
            <a:alphaModFix/>
          </a:blip>
          <a:srcRect b="8706" l="0" r="0" t="5345"/>
          <a:stretch/>
        </p:blipFill>
        <p:spPr>
          <a:xfrm>
            <a:off x="20" y="10"/>
            <a:ext cx="12188952" cy="4558430"/>
          </a:xfrm>
          <a:custGeom>
            <a:rect b="b" l="l" r="r" t="t"/>
            <a:pathLst>
              <a:path extrusionOk="0" h="4558430" w="12188952">
                <a:moveTo>
                  <a:pt x="6789701" y="4490221"/>
                </a:moveTo>
                <a:lnTo>
                  <a:pt x="6788702" y="4490299"/>
                </a:lnTo>
                <a:lnTo>
                  <a:pt x="6788476" y="4490833"/>
                </a:lnTo>
                <a:close/>
                <a:moveTo>
                  <a:pt x="0" y="0"/>
                </a:moveTo>
                <a:lnTo>
                  <a:pt x="12188952" y="0"/>
                </a:lnTo>
                <a:lnTo>
                  <a:pt x="12188952" y="3596895"/>
                </a:lnTo>
                <a:lnTo>
                  <a:pt x="12061096" y="3635026"/>
                </a:lnTo>
                <a:cubicBezTo>
                  <a:pt x="11933500" y="3671240"/>
                  <a:pt x="11805390" y="3705769"/>
                  <a:pt x="11676800" y="3738601"/>
                </a:cubicBezTo>
                <a:cubicBezTo>
                  <a:pt x="11262789" y="3846108"/>
                  <a:pt x="10845343" y="3939710"/>
                  <a:pt x="10425355" y="4022140"/>
                </a:cubicBezTo>
                <a:cubicBezTo>
                  <a:pt x="10092810" y="4087351"/>
                  <a:pt x="9759033" y="4145748"/>
                  <a:pt x="9424022" y="4197302"/>
                </a:cubicBezTo>
                <a:cubicBezTo>
                  <a:pt x="9102997" y="4246959"/>
                  <a:pt x="8781133" y="4291526"/>
                  <a:pt x="8458419" y="4331003"/>
                </a:cubicBezTo>
                <a:cubicBezTo>
                  <a:pt x="8211360" y="4361169"/>
                  <a:pt x="7963792" y="4386742"/>
                  <a:pt x="7715970" y="4410950"/>
                </a:cubicBezTo>
                <a:lnTo>
                  <a:pt x="6951716" y="4476730"/>
                </a:lnTo>
                <a:lnTo>
                  <a:pt x="6936303" y="4478801"/>
                </a:lnTo>
                <a:lnTo>
                  <a:pt x="6790448" y="4490162"/>
                </a:lnTo>
                <a:lnTo>
                  <a:pt x="6799941" y="4491982"/>
                </a:lnTo>
                <a:cubicBezTo>
                  <a:pt x="6811623" y="4492448"/>
                  <a:pt x="6823734" y="4490275"/>
                  <a:pt x="6835432" y="4490275"/>
                </a:cubicBezTo>
                <a:cubicBezTo>
                  <a:pt x="6851580" y="4490275"/>
                  <a:pt x="6867729" y="4487668"/>
                  <a:pt x="6884003" y="4487297"/>
                </a:cubicBezTo>
                <a:cubicBezTo>
                  <a:pt x="7115805" y="4481835"/>
                  <a:pt x="7347351" y="4469668"/>
                  <a:pt x="7578771" y="4454770"/>
                </a:cubicBezTo>
                <a:cubicBezTo>
                  <a:pt x="7927552" y="4432302"/>
                  <a:pt x="8276080" y="4404123"/>
                  <a:pt x="8623845" y="4367873"/>
                </a:cubicBezTo>
                <a:cubicBezTo>
                  <a:pt x="8909939" y="4338575"/>
                  <a:pt x="9195310" y="4303940"/>
                  <a:pt x="9479970" y="4263967"/>
                </a:cubicBezTo>
                <a:cubicBezTo>
                  <a:pt x="9864901" y="4209593"/>
                  <a:pt x="10248014" y="4144879"/>
                  <a:pt x="10629308" y="4069810"/>
                </a:cubicBezTo>
                <a:cubicBezTo>
                  <a:pt x="11090114" y="3978690"/>
                  <a:pt x="11546975" y="3871184"/>
                  <a:pt x="11998498" y="3743816"/>
                </a:cubicBezTo>
                <a:lnTo>
                  <a:pt x="12188952" y="3687715"/>
                </a:lnTo>
                <a:lnTo>
                  <a:pt x="12188952" y="3742439"/>
                </a:lnTo>
                <a:lnTo>
                  <a:pt x="11829257" y="3846853"/>
                </a:lnTo>
                <a:cubicBezTo>
                  <a:pt x="11534769" y="3926550"/>
                  <a:pt x="11238120" y="3997436"/>
                  <a:pt x="10939183" y="4061368"/>
                </a:cubicBezTo>
                <a:cubicBezTo>
                  <a:pt x="10622824" y="4129150"/>
                  <a:pt x="10304941" y="4189147"/>
                  <a:pt x="9985530" y="4241373"/>
                </a:cubicBezTo>
                <a:cubicBezTo>
                  <a:pt x="9720036" y="4284822"/>
                  <a:pt x="9453814" y="4323467"/>
                  <a:pt x="9186882" y="4357320"/>
                </a:cubicBezTo>
                <a:cubicBezTo>
                  <a:pt x="8984197" y="4382894"/>
                  <a:pt x="8781514" y="4406977"/>
                  <a:pt x="8578198" y="4426839"/>
                </a:cubicBezTo>
                <a:cubicBezTo>
                  <a:pt x="8340547" y="4449559"/>
                  <a:pt x="8102644" y="4471034"/>
                  <a:pt x="7864358" y="4488290"/>
                </a:cubicBezTo>
                <a:cubicBezTo>
                  <a:pt x="7554994" y="4510634"/>
                  <a:pt x="7245502" y="4528512"/>
                  <a:pt x="6935502" y="4539684"/>
                </a:cubicBezTo>
                <a:cubicBezTo>
                  <a:pt x="6782917" y="4545147"/>
                  <a:pt x="6630334" y="4548995"/>
                  <a:pt x="6477750" y="4553587"/>
                </a:cubicBezTo>
                <a:cubicBezTo>
                  <a:pt x="6439195" y="4551503"/>
                  <a:pt x="6400529" y="4553128"/>
                  <a:pt x="6362294" y="4558430"/>
                </a:cubicBezTo>
                <a:lnTo>
                  <a:pt x="6057129" y="4558430"/>
                </a:lnTo>
                <a:lnTo>
                  <a:pt x="5977784" y="4553836"/>
                </a:lnTo>
                <a:cubicBezTo>
                  <a:pt x="5740261" y="4541423"/>
                  <a:pt x="5502739" y="4527644"/>
                  <a:pt x="5265087" y="4517587"/>
                </a:cubicBezTo>
                <a:cubicBezTo>
                  <a:pt x="4958267" y="4505171"/>
                  <a:pt x="4651826" y="4484691"/>
                  <a:pt x="4346277" y="4455517"/>
                </a:cubicBezTo>
                <a:cubicBezTo>
                  <a:pt x="4021654" y="4424605"/>
                  <a:pt x="3697795" y="4389970"/>
                  <a:pt x="3373045" y="4356948"/>
                </a:cubicBezTo>
                <a:cubicBezTo>
                  <a:pt x="3035412" y="4322686"/>
                  <a:pt x="2698456" y="4283047"/>
                  <a:pt x="2362173" y="4238021"/>
                </a:cubicBezTo>
                <a:cubicBezTo>
                  <a:pt x="1984692" y="4187868"/>
                  <a:pt x="1608364" y="4130142"/>
                  <a:pt x="1233177" y="4064845"/>
                </a:cubicBezTo>
                <a:cubicBezTo>
                  <a:pt x="842181" y="3996132"/>
                  <a:pt x="453758" y="3917644"/>
                  <a:pt x="68500" y="3825138"/>
                </a:cubicBezTo>
                <a:lnTo>
                  <a:pt x="0" y="3807783"/>
                </a:lnTo>
                <a:lnTo>
                  <a:pt x="0" y="3751294"/>
                </a:lnTo>
                <a:lnTo>
                  <a:pt x="72441" y="3770071"/>
                </a:lnTo>
                <a:cubicBezTo>
                  <a:pt x="247961" y="3812249"/>
                  <a:pt x="424164" y="3851509"/>
                  <a:pt x="600716" y="3888441"/>
                </a:cubicBezTo>
                <a:cubicBezTo>
                  <a:pt x="988279" y="3969255"/>
                  <a:pt x="1378133" y="4038153"/>
                  <a:pt x="1769512" y="4098609"/>
                </a:cubicBezTo>
                <a:cubicBezTo>
                  <a:pt x="2052426" y="4142185"/>
                  <a:pt x="2335725" y="4182282"/>
                  <a:pt x="2613554" y="4215551"/>
                </a:cubicBezTo>
                <a:cubicBezTo>
                  <a:pt x="2605544" y="4218158"/>
                  <a:pt x="2594611" y="4208102"/>
                  <a:pt x="2581134" y="4205620"/>
                </a:cubicBezTo>
                <a:cubicBezTo>
                  <a:pt x="2087178" y="4113668"/>
                  <a:pt x="1597684" y="4002775"/>
                  <a:pt x="1112635" y="3872923"/>
                </a:cubicBezTo>
                <a:cubicBezTo>
                  <a:pt x="880453" y="3810852"/>
                  <a:pt x="649713" y="3744374"/>
                  <a:pt x="420412" y="3673490"/>
                </a:cubicBezTo>
                <a:lnTo>
                  <a:pt x="0" y="3534573"/>
                </a:ln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6931092e88_0_6"/>
          <p:cNvSpPr txBox="1"/>
          <p:nvPr>
            <p:ph idx="1" type="body"/>
          </p:nvPr>
        </p:nvSpPr>
        <p:spPr>
          <a:xfrm>
            <a:off x="0" y="1315200"/>
            <a:ext cx="12192000" cy="5542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400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Junipers are highly combustible plants due to their volatile oils, dense growth, and retention of dead plant material.</a:t>
            </a:r>
            <a:endParaRPr b="1" sz="2400"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solidFill>
                  <a:srgbClr val="3A3A3A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Having juniper bushes near your home increases the likelihood it will be impacted by wildfire.</a:t>
            </a:r>
            <a:endParaRPr sz="2400">
              <a:solidFill>
                <a:srgbClr val="3A3A3A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457200" rtl="0" algn="l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Clr>
                <a:srgbClr val="3A3A3A"/>
              </a:buClr>
              <a:buSzPts val="2400"/>
              <a:buFont typeface="Times New Roman"/>
              <a:buNone/>
            </a:pPr>
            <a:r>
              <a:rPr lang="en-US" sz="2400">
                <a:solidFill>
                  <a:srgbClr val="3A3A3A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Junipers collect dead leaves and trash.</a:t>
            </a:r>
            <a:endParaRPr sz="2400">
              <a:solidFill>
                <a:srgbClr val="3A3A3A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A3A3A"/>
              </a:buClr>
              <a:buSzPts val="2400"/>
              <a:buFont typeface="Times New Roman"/>
              <a:buNone/>
            </a:pPr>
            <a:r>
              <a:rPr lang="en-US" sz="2400">
                <a:solidFill>
                  <a:srgbClr val="3A3A3A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Junipers and trapped debris burn hot and fast.</a:t>
            </a:r>
            <a:endParaRPr sz="2400">
              <a:solidFill>
                <a:srgbClr val="3A3A3A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A3A3A"/>
              </a:buClr>
              <a:buSzPts val="2400"/>
              <a:buFont typeface="Times New Roman"/>
              <a:buNone/>
            </a:pPr>
            <a:r>
              <a:rPr lang="en-US" sz="2400">
                <a:solidFill>
                  <a:srgbClr val="3A3A3A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Junipers give off large flames and generate abundant embers.</a:t>
            </a:r>
            <a:endParaRPr sz="2400">
              <a:solidFill>
                <a:srgbClr val="3A3A3A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solidFill>
                  <a:srgbClr val="3A3A3A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Junipers were a favorite foundation plant for many decades. Over time, what were once small discrete plants have often grown together to form a continuous wall of volatile vegetation.</a:t>
            </a:r>
            <a:endParaRPr sz="2400">
              <a:solidFill>
                <a:srgbClr val="3A3A3A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500"/>
              </a:spcBef>
              <a:spcAft>
                <a:spcPts val="1500"/>
              </a:spcAft>
              <a:buNone/>
            </a:pPr>
            <a:r>
              <a:rPr lang="en-US" sz="2400">
                <a:solidFill>
                  <a:srgbClr val="3A3A3A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The trapped needles and debris beneath make these plants highly susceptible to ember ignition. This is not the ideal plant to have in close proximity to your home!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1" name="Google Shape;161;g36931092e88_0_6"/>
          <p:cNvSpPr txBox="1"/>
          <p:nvPr>
            <p:ph type="title"/>
          </p:nvPr>
        </p:nvSpPr>
        <p:spPr>
          <a:xfrm>
            <a:off x="0" y="6"/>
            <a:ext cx="12192000" cy="1315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Times New Roman"/>
              <a:buNone/>
            </a:pPr>
            <a:r>
              <a:rPr lang="en-US" sz="4800">
                <a:latin typeface="Times New Roman"/>
                <a:ea typeface="Times New Roman"/>
                <a:cs typeface="Times New Roman"/>
                <a:sym typeface="Times New Roman"/>
              </a:rPr>
              <a:t>Defensible Space Recommendations</a:t>
            </a:r>
            <a:endParaRPr/>
          </a:p>
        </p:txBody>
      </p:sp>
      <p:pic>
        <p:nvPicPr>
          <p:cNvPr id="162" name="Google Shape;162;g36931092e88_0_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95698" y="2785550"/>
            <a:ext cx="2757250" cy="1882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g33f40d591ea_0_107" title="DaveShew-12-Zone0-HomeHardening-Turpin-social_short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10427" y="624200"/>
            <a:ext cx="7144426" cy="5358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8"/>
          <p:cNvSpPr txBox="1"/>
          <p:nvPr/>
        </p:nvSpPr>
        <p:spPr>
          <a:xfrm>
            <a:off x="0" y="-68385"/>
            <a:ext cx="12192000" cy="131509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Times New Roman"/>
              <a:buNone/>
            </a:pPr>
            <a:r>
              <a:rPr b="0" i="0" lang="en-US" sz="4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Firewise Recognition Process Overview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8"/>
          <p:cNvSpPr txBox="1"/>
          <p:nvPr/>
        </p:nvSpPr>
        <p:spPr>
          <a:xfrm>
            <a:off x="917398" y="1342792"/>
            <a:ext cx="4089114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3200" u="sng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Application Process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8"/>
          <p:cNvSpPr txBox="1"/>
          <p:nvPr/>
        </p:nvSpPr>
        <p:spPr>
          <a:xfrm>
            <a:off x="6096000" y="1283452"/>
            <a:ext cx="5979558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3200" u="sng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Maintaining Firewise Recognition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8"/>
          <p:cNvSpPr txBox="1"/>
          <p:nvPr/>
        </p:nvSpPr>
        <p:spPr>
          <a:xfrm>
            <a:off x="334767" y="2023652"/>
            <a:ext cx="5901646" cy="48343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514350" lvl="0" marL="5143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b="1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Organize</a:t>
            </a: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Create committee of residents + wildfire stakeholders</a:t>
            </a:r>
            <a:endParaRPr b="0" i="0" sz="3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514350" lvl="0" marL="5143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b="1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Plan</a:t>
            </a: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	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14350" lvl="1" marL="97155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lphaLcPeriod"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ID site boundary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14350" lvl="1" marL="97155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lphaLcPeriod"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Conduct risk assessment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14350" lvl="1" marL="97155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lphaLcPeriod"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Develop action plan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14350" lvl="0" marL="5143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Calibri"/>
              <a:buAutoNum type="arabicPeriod"/>
            </a:pPr>
            <a:r>
              <a:rPr b="1" i="0" lang="en-US" sz="28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</a:t>
            </a:r>
            <a:r>
              <a:rPr b="0" i="0" lang="en-US" sz="28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14350" lvl="1" marL="97155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lphaLcPeriod"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Community Education                       (1 activity/year)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14350" lvl="1" marL="97155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lphaLcPeriod"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Homeowner Volunteer Hours                  (1 hour/household)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14350" lvl="1" marL="97155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AutoNum type="alphaLcPeriod"/>
            </a:pPr>
            <a:r>
              <a:rPr b="0" i="0" lang="en-US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Report quantity of vegetation removed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457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(NO minimum)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9"/>
          <p:cNvSpPr txBox="1"/>
          <p:nvPr>
            <p:ph idx="1" type="body"/>
          </p:nvPr>
        </p:nvSpPr>
        <p:spPr>
          <a:xfrm>
            <a:off x="838199" y="1825625"/>
            <a:ext cx="10864065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1 hour (or $33.49 equivalent) per household per year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en-US" u="sng">
                <a:latin typeface="Times New Roman"/>
                <a:ea typeface="Times New Roman"/>
                <a:cs typeface="Times New Roman"/>
                <a:sym typeface="Times New Roman"/>
              </a:rPr>
              <a:t>Examples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HOA fees and community organization fees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Yard work: Raking leaves, clear gutters, cutting dead branches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Times New Roman"/>
              <a:buChar char="○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Landscaping costs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Evacuation training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Home hardening expenditures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Coordination with FD or arborist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County time and resources (e.g., county supplies a chipper and chipper crew)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182" name="Google Shape;182;p9"/>
          <p:cNvSpPr txBox="1"/>
          <p:nvPr/>
        </p:nvSpPr>
        <p:spPr>
          <a:xfrm>
            <a:off x="0" y="-68385"/>
            <a:ext cx="12192000" cy="131509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Times New Roman"/>
              <a:buNone/>
            </a:pPr>
            <a:r>
              <a:rPr b="0" i="0" lang="en-US" sz="4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Volunteer and Education Requirements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0"/>
          <p:cNvSpPr txBox="1"/>
          <p:nvPr/>
        </p:nvSpPr>
        <p:spPr>
          <a:xfrm>
            <a:off x="0" y="-68385"/>
            <a:ext cx="12192000" cy="131509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Times New Roman"/>
              <a:buNone/>
            </a:pPr>
            <a:r>
              <a:rPr b="0" i="0" lang="en-US" sz="4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Firewise Recognition Process Overview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10"/>
          <p:cNvSpPr txBox="1"/>
          <p:nvPr/>
        </p:nvSpPr>
        <p:spPr>
          <a:xfrm>
            <a:off x="917398" y="1342792"/>
            <a:ext cx="4089114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3200" u="sng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Application Process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10"/>
          <p:cNvSpPr txBox="1"/>
          <p:nvPr/>
        </p:nvSpPr>
        <p:spPr>
          <a:xfrm>
            <a:off x="6096000" y="1283452"/>
            <a:ext cx="5979558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3200" u="sng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Maintaining Firewise Recognition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10"/>
          <p:cNvSpPr txBox="1"/>
          <p:nvPr/>
        </p:nvSpPr>
        <p:spPr>
          <a:xfrm>
            <a:off x="6212443" y="2298932"/>
            <a:ext cx="5979558" cy="43616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1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Annually</a:t>
            </a: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record and report education activities, volunteer hours, and vegetation removed</a:t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1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Every 3 years</a:t>
            </a: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Update action plan</a:t>
            </a:r>
            <a:endParaRPr b="0" i="0" sz="2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1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Every 5 years</a:t>
            </a: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Redo risk assessment</a:t>
            </a:r>
            <a:endParaRPr b="0" i="0" sz="2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1" name="Google Shape;191;p10"/>
          <p:cNvSpPr txBox="1"/>
          <p:nvPr/>
        </p:nvSpPr>
        <p:spPr>
          <a:xfrm>
            <a:off x="334767" y="2023652"/>
            <a:ext cx="5901646" cy="48343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514350" lvl="0" marL="5143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b="1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Organize</a:t>
            </a: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Create committee of residents + wildfire stakeholders</a:t>
            </a:r>
            <a:endParaRPr b="0" i="0" sz="3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514350" lvl="0" marL="5143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b="1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Plan</a:t>
            </a: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	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14350" lvl="1" marL="97155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lphaLcPeriod"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ID site boundary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14350" lvl="1" marL="97155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lphaLcPeriod"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Conduct risk assessment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14350" lvl="1" marL="97155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lphaLcPeriod"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Develop action plan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14350" lvl="0" marL="5143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b="1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</a:t>
            </a: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14350" lvl="1" marL="97155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lphaLcPeriod"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Community Education                       (1 activity/year)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14350" lvl="1" marL="97155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lphaLcPeriod"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Homeowner Volunteer Hours                  (1 hour/household)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14350" lvl="1" marL="97155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AutoNum type="alphaLcPeriod"/>
            </a:pPr>
            <a:r>
              <a:rPr b="0" i="0" lang="en-US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Report quantity of vegetation removed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457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(NO minimum)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1"/>
          <p:cNvSpPr txBox="1"/>
          <p:nvPr>
            <p:ph idx="1" type="body"/>
          </p:nvPr>
        </p:nvSpPr>
        <p:spPr>
          <a:xfrm>
            <a:off x="447781" y="2301411"/>
            <a:ext cx="5408487" cy="43616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Application process (once)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Organize community events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Track volunteer hours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Annual renewals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Take lead on accomplishing Action Plan items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Volunteer 1 hour per year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76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7" name="Google Shape;197;p11"/>
          <p:cNvSpPr txBox="1"/>
          <p:nvPr/>
        </p:nvSpPr>
        <p:spPr>
          <a:xfrm>
            <a:off x="0" y="-68385"/>
            <a:ext cx="12192000" cy="131509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Times New Roman"/>
              <a:buNone/>
            </a:pPr>
            <a:r>
              <a:rPr b="0" i="0" lang="en-US" sz="4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Firewise Time Commitment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11"/>
          <p:cNvSpPr txBox="1"/>
          <p:nvPr/>
        </p:nvSpPr>
        <p:spPr>
          <a:xfrm>
            <a:off x="937946" y="1572899"/>
            <a:ext cx="4089114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3200" u="sng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Committee Members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11"/>
          <p:cNvSpPr txBox="1"/>
          <p:nvPr/>
        </p:nvSpPr>
        <p:spPr>
          <a:xfrm>
            <a:off x="6212442" y="1608700"/>
            <a:ext cx="5979558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3200" u="sng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Non-committee Members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11"/>
          <p:cNvSpPr txBox="1"/>
          <p:nvPr/>
        </p:nvSpPr>
        <p:spPr>
          <a:xfrm>
            <a:off x="6212443" y="2298932"/>
            <a:ext cx="5979558" cy="43616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Minimum 1 hour/household/year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Report volunteer hours and vegetation removed from property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4"/>
          <p:cNvSpPr txBox="1"/>
          <p:nvPr/>
        </p:nvSpPr>
        <p:spPr>
          <a:xfrm>
            <a:off x="0" y="-68385"/>
            <a:ext cx="12192000" cy="131509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Times New Roman"/>
              <a:buNone/>
            </a:pPr>
            <a:r>
              <a:rPr b="0" i="0" lang="en-US" sz="4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SBFSC Involvement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14"/>
          <p:cNvSpPr txBox="1"/>
          <p:nvPr>
            <p:ph idx="1" type="body"/>
          </p:nvPr>
        </p:nvSpPr>
        <p:spPr>
          <a:xfrm>
            <a:off x="838200" y="1246700"/>
            <a:ext cx="10515600" cy="52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b="1" u="sng">
              <a:solidFill>
                <a:schemeClr val="hlink"/>
              </a:solidFill>
              <a:hlinkClick r:id="rId3"/>
            </a:endParaRPr>
          </a:p>
          <a:p>
            <a:pPr indent="-215265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Work hours: M-F, occasional work on weekends to attend community events</a:t>
            </a:r>
            <a:endParaRPr/>
          </a:p>
          <a:p>
            <a:pPr indent="-156527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64285"/>
              <a:buChar char="•"/>
            </a:pPr>
            <a:r>
              <a:rPr lang="en-US"/>
              <a:t>Assist with the Application process and help </a:t>
            </a:r>
            <a:r>
              <a:rPr lang="en-US"/>
              <a:t>communities</a:t>
            </a:r>
            <a:r>
              <a:rPr lang="en-US"/>
              <a:t> maintain their recognition</a:t>
            </a:r>
            <a:endParaRPr/>
          </a:p>
          <a:p>
            <a:pPr indent="-215265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Grants: </a:t>
            </a:r>
            <a:endParaRPr/>
          </a:p>
          <a:p>
            <a:pPr indent="-228917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2600"/>
              <a:t>What we can do: manage and oversee grants for Firewise </a:t>
            </a:r>
            <a:r>
              <a:rPr lang="en-US" sz="2600"/>
              <a:t>communities	</a:t>
            </a:r>
            <a:endParaRPr sz="2600"/>
          </a:p>
          <a:p>
            <a:pPr indent="-381317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2600"/>
              <a:t>ie: Chipping program</a:t>
            </a:r>
            <a:endParaRPr sz="2600"/>
          </a:p>
          <a:p>
            <a:pPr indent="0" lvl="0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  <a:p>
            <a:pPr indent="-228917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2600"/>
              <a:t>What we cannot do: apply for grants just for 1-2 communities, apply for grants that only/primarily occur on private property (exception: low-income households and communities)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156527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64285"/>
              <a:buChar char="•"/>
            </a:pPr>
            <a:r>
              <a:rPr lang="en-US"/>
              <a:t>Host monthly meetings to connect with other Firewise communities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3"/>
          <p:cNvSpPr txBox="1"/>
          <p:nvPr/>
        </p:nvSpPr>
        <p:spPr>
          <a:xfrm>
            <a:off x="0" y="-68385"/>
            <a:ext cx="12192000" cy="131509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Times New Roman"/>
              <a:buNone/>
            </a:pPr>
            <a:r>
              <a:rPr b="0" i="0" lang="en-US" sz="4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Contact Us!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13"/>
          <p:cNvSpPr txBox="1"/>
          <p:nvPr>
            <p:ph idx="1" type="body"/>
          </p:nvPr>
        </p:nvSpPr>
        <p:spPr>
          <a:xfrm>
            <a:off x="1142150" y="3284775"/>
            <a:ext cx="10515600" cy="332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b="1" u="sng">
              <a:solidFill>
                <a:schemeClr val="hlink"/>
              </a:solidFill>
              <a:hlinkClick r:id="rId3"/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b="1" lang="en-US">
                <a:latin typeface="Arial"/>
                <a:ea typeface="Arial"/>
                <a:cs typeface="Arial"/>
                <a:sym typeface="Arial"/>
              </a:rPr>
              <a:t>Kate Furlong</a:t>
            </a:r>
            <a:endParaRPr b="1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563C1"/>
              </a:buClr>
              <a:buSzPts val="2800"/>
              <a:buNone/>
            </a:pPr>
            <a:r>
              <a:rPr lang="en-US" u="sng">
                <a:solidFill>
                  <a:schemeClr val="hlink"/>
                </a:solidFill>
                <a:hlinkClick r:id="rId4"/>
              </a:rPr>
              <a:t>Kfurlong@SBFireSafeCouncil.org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b="1" lang="en-US">
                <a:latin typeface="Arial"/>
                <a:ea typeface="Arial"/>
                <a:cs typeface="Arial"/>
                <a:sym typeface="Arial"/>
              </a:rPr>
              <a:t>Charles Harris</a:t>
            </a:r>
            <a:endParaRPr b="1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u="sng">
                <a:solidFill>
                  <a:schemeClr val="hlink"/>
                </a:solidFill>
                <a:hlinkClick r:id="rId5"/>
              </a:rPr>
              <a:t>Charris@SBFireSafeCouncil.org</a:t>
            </a:r>
            <a:endParaRPr/>
          </a:p>
        </p:txBody>
      </p:sp>
      <p:pic>
        <p:nvPicPr>
          <p:cNvPr descr="Logo, company name&#10;&#10;Description automatically generated" id="213" name="Google Shape;213;p13"/>
          <p:cNvPicPr preferRelativeResize="0"/>
          <p:nvPr/>
        </p:nvPicPr>
        <p:blipFill rotWithShape="1">
          <a:blip r:embed="rId6">
            <a:alphaModFix/>
          </a:blip>
          <a:srcRect b="35299" l="29615" r="30702" t="34428"/>
          <a:stretch/>
        </p:blipFill>
        <p:spPr>
          <a:xfrm>
            <a:off x="4247625" y="1246700"/>
            <a:ext cx="4304649" cy="1809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"/>
          <p:cNvSpPr txBox="1"/>
          <p:nvPr>
            <p:ph type="title"/>
          </p:nvPr>
        </p:nvSpPr>
        <p:spPr>
          <a:xfrm>
            <a:off x="0" y="-51369"/>
            <a:ext cx="12192000" cy="131509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Times New Roman"/>
              <a:buNone/>
            </a:pPr>
            <a:r>
              <a:rPr lang="en-US" sz="4800">
                <a:latin typeface="Times New Roman"/>
                <a:ea typeface="Times New Roman"/>
                <a:cs typeface="Times New Roman"/>
                <a:sym typeface="Times New Roman"/>
              </a:rPr>
              <a:t>What is Firewise?</a:t>
            </a:r>
            <a:endParaRPr/>
          </a:p>
        </p:txBody>
      </p:sp>
      <p:sp>
        <p:nvSpPr>
          <p:cNvPr id="100" name="Google Shape;100;p2"/>
          <p:cNvSpPr txBox="1"/>
          <p:nvPr>
            <p:ph idx="1" type="body"/>
          </p:nvPr>
        </p:nvSpPr>
        <p:spPr>
          <a:xfrm>
            <a:off x="452063" y="1695236"/>
            <a:ext cx="8101879" cy="50137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Free &amp; voluntary program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Run by National Fire Protection Association (NFPA)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b="0" i="0" lang="en-US">
                <a:latin typeface="Times New Roman"/>
                <a:ea typeface="Times New Roman"/>
                <a:cs typeface="Times New Roman"/>
                <a:sym typeface="Times New Roman"/>
              </a:rPr>
              <a:t>Provides a collaborative framework to help neighbors: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b="0" i="0" lang="en-US">
                <a:latin typeface="Times New Roman"/>
                <a:ea typeface="Times New Roman"/>
                <a:cs typeface="Times New Roman"/>
                <a:sym typeface="Times New Roman"/>
              </a:rPr>
              <a:t>get organized,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b="0" i="0" lang="en-US">
                <a:latin typeface="Times New Roman"/>
                <a:ea typeface="Times New Roman"/>
                <a:cs typeface="Times New Roman"/>
                <a:sym typeface="Times New Roman"/>
              </a:rPr>
              <a:t>find direction,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and </a:t>
            </a:r>
            <a:r>
              <a:rPr b="0" i="0" lang="en-US">
                <a:latin typeface="Times New Roman"/>
                <a:ea typeface="Times New Roman"/>
                <a:cs typeface="Times New Roman"/>
                <a:sym typeface="Times New Roman"/>
              </a:rPr>
              <a:t>take action to </a:t>
            </a:r>
            <a:r>
              <a:rPr b="1" i="0" lang="en-US">
                <a:latin typeface="Times New Roman"/>
                <a:ea typeface="Times New Roman"/>
                <a:cs typeface="Times New Roman"/>
                <a:sym typeface="Times New Roman"/>
              </a:rPr>
              <a:t>decrease wildfire risk</a:t>
            </a:r>
            <a:r>
              <a:rPr b="0" i="0" lang="en-US">
                <a:latin typeface="Times New Roman"/>
                <a:ea typeface="Times New Roman"/>
                <a:cs typeface="Times New Roman"/>
                <a:sym typeface="Times New Roman"/>
              </a:rPr>
              <a:t> of their homes and community. 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NO regulation enforcement! </a:t>
            </a:r>
            <a:endParaRPr/>
          </a:p>
          <a:p>
            <a:pPr indent="-762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b="0" i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1" name="Google Shape;101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82813" y="5542905"/>
            <a:ext cx="7309187" cy="131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"/>
          <p:cNvSpPr txBox="1"/>
          <p:nvPr>
            <p:ph idx="1" type="body"/>
          </p:nvPr>
        </p:nvSpPr>
        <p:spPr>
          <a:xfrm>
            <a:off x="838200" y="1561673"/>
            <a:ext cx="10515600" cy="49624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Increase wildfire knowledge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Strengthen community connectedness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Increased grant appeal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Prioritization for future SBC FSC funds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Insurance benefits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USAA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Mercury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Times New Roman"/>
              <a:buChar char="•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State Farm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CA Fair Plan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Firewise Recognition 2020 - HEARTWOOD COHOUSING" id="108" name="Google Shape;108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61123" y="1871662"/>
            <a:ext cx="2438400" cy="3114675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3"/>
          <p:cNvSpPr txBox="1"/>
          <p:nvPr/>
        </p:nvSpPr>
        <p:spPr>
          <a:xfrm>
            <a:off x="0" y="-68385"/>
            <a:ext cx="12192000" cy="131509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Times New Roman"/>
              <a:buNone/>
            </a:pPr>
            <a:r>
              <a:rPr b="0" i="0" lang="en-US" sz="4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Benefits of a Firewise Community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"/>
          <p:cNvSpPr txBox="1"/>
          <p:nvPr/>
        </p:nvSpPr>
        <p:spPr>
          <a:xfrm>
            <a:off x="0" y="-68385"/>
            <a:ext cx="12192000" cy="131509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Times New Roman"/>
              <a:buNone/>
            </a:pPr>
            <a:r>
              <a:rPr b="0" i="0" lang="en-US" sz="4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Firewise Recognition Process Overview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4"/>
          <p:cNvSpPr txBox="1"/>
          <p:nvPr/>
        </p:nvSpPr>
        <p:spPr>
          <a:xfrm>
            <a:off x="937946" y="1572899"/>
            <a:ext cx="4089114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3200" u="sng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Application Process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4"/>
          <p:cNvSpPr txBox="1"/>
          <p:nvPr/>
        </p:nvSpPr>
        <p:spPr>
          <a:xfrm>
            <a:off x="334767" y="2301411"/>
            <a:ext cx="5979558" cy="43616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514350" lvl="0" marL="5143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Calibri"/>
              <a:buAutoNum type="arabicPeriod"/>
            </a:pPr>
            <a:r>
              <a:rPr b="1" i="0" lang="en-US" sz="28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Organize</a:t>
            </a:r>
            <a:r>
              <a:rPr b="0" i="0" lang="en-US" sz="28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Create committee of residents + wildfire stakeholders</a:t>
            </a:r>
            <a:endParaRPr b="0" i="0" sz="3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514350" lvl="0" marL="5143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b="1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Plan</a:t>
            </a: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	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14350" lvl="1" marL="97155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AutoNum type="alphaLcPeriod"/>
            </a:pPr>
            <a:r>
              <a:rPr b="0" i="0" lang="en-US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ID site boundary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14350" lvl="1" marL="97155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AutoNum type="alphaLcPeriod"/>
            </a:pPr>
            <a:r>
              <a:rPr b="0" i="0" lang="en-US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Conduct risk assessment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14350" lvl="1" marL="97155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AutoNum type="alphaLcPeriod"/>
            </a:pPr>
            <a:r>
              <a:rPr b="0" i="0" lang="en-US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Develop action plan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14350" lvl="0" marL="5143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b="1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</a:t>
            </a: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14350" lvl="1" marL="97155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AutoNum type="alphaLcPeriod"/>
            </a:pPr>
            <a:r>
              <a:rPr b="0" i="0" lang="en-US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Community Education              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457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(1 activity/year)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14350" lvl="1" marL="97155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AutoNum type="alphaLcPeriod"/>
            </a:pPr>
            <a:r>
              <a:rPr b="0" i="0" lang="en-US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Homeowner Volunteer Hours                  (1 hour/household or ~$27/household))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4"/>
          <p:cNvSpPr txBox="1"/>
          <p:nvPr/>
        </p:nvSpPr>
        <p:spPr>
          <a:xfrm>
            <a:off x="6212442" y="1608700"/>
            <a:ext cx="5979558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3200" u="sng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Maintaining Firewise Recognition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5"/>
          <p:cNvSpPr txBox="1"/>
          <p:nvPr/>
        </p:nvSpPr>
        <p:spPr>
          <a:xfrm>
            <a:off x="0" y="-68385"/>
            <a:ext cx="12192000" cy="131509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Times New Roman"/>
              <a:buNone/>
            </a:pPr>
            <a:r>
              <a:rPr b="0" i="0" lang="en-US" sz="4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Firewise Recognition Process Overview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5"/>
          <p:cNvSpPr txBox="1"/>
          <p:nvPr/>
        </p:nvSpPr>
        <p:spPr>
          <a:xfrm>
            <a:off x="937946" y="1572899"/>
            <a:ext cx="4089114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3200" u="sng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Application Process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5"/>
          <p:cNvSpPr txBox="1"/>
          <p:nvPr/>
        </p:nvSpPr>
        <p:spPr>
          <a:xfrm>
            <a:off x="334767" y="2301411"/>
            <a:ext cx="5979558" cy="43616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514350" lvl="0" marL="5143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b="1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Organize</a:t>
            </a: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Create committee of residents + wildfire stakeholders</a:t>
            </a:r>
            <a:endParaRPr b="0" i="0" sz="3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514350" lvl="0" marL="5143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Calibri"/>
              <a:buAutoNum type="arabicPeriod"/>
            </a:pPr>
            <a:r>
              <a:rPr b="1" i="0" lang="en-US" sz="28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Plan</a:t>
            </a:r>
            <a:r>
              <a:rPr b="0" i="0" lang="en-US" sz="28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14350" lvl="1" marL="97155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lphaLcPeriod"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ID site boundary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14350" lvl="1" marL="97155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lphaLcPeriod"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Conduct risk assessment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14350" lvl="1" marL="97155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lphaLcPeriod"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Develop 3-year action plan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14350" lvl="0" marL="5143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b="1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</a:t>
            </a: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14350" lvl="1" marL="97155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AutoNum type="alphaLcPeriod"/>
            </a:pPr>
            <a:r>
              <a:rPr b="0" i="0" lang="en-US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Community Education                        (1 activity/year)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14350" lvl="1" marL="97155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AutoNum type="alphaLcPeriod"/>
            </a:pPr>
            <a:r>
              <a:rPr b="0" i="0" lang="en-US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Homeowner Volunteer Hours                  (1 hour/household or ~$27/household))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5"/>
          <p:cNvSpPr txBox="1"/>
          <p:nvPr/>
        </p:nvSpPr>
        <p:spPr>
          <a:xfrm>
            <a:off x="6212442" y="1608700"/>
            <a:ext cx="5979558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3200" u="sng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Maintaining Firewise Recognition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6"/>
          <p:cNvSpPr txBox="1"/>
          <p:nvPr>
            <p:ph idx="1" type="body"/>
          </p:nvPr>
        </p:nvSpPr>
        <p:spPr>
          <a:xfrm>
            <a:off x="232025" y="1572349"/>
            <a:ext cx="6867418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Home risk - Home ignition zone (HIZ)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lang="en-US"/>
              <a:t>% of homes with defensible space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lang="en-US"/>
              <a:t>% of homes with certain ignition resistant building materials (e.g., screens on vents, double pane windows, etc.)</a:t>
            </a:r>
            <a:endParaRPr/>
          </a:p>
          <a:p>
            <a:pPr indent="-76200" lvl="1" marL="6858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Community level risk</a:t>
            </a:r>
            <a:endParaRPr/>
          </a:p>
          <a:p>
            <a:pPr indent="-762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t/>
            </a:r>
            <a:endParaRPr/>
          </a:p>
          <a:p>
            <a:pPr indent="-762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t/>
            </a:r>
            <a:endParaRPr/>
          </a:p>
          <a:p>
            <a:pPr indent="-762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t/>
            </a:r>
            <a:endParaRPr/>
          </a:p>
          <a:p>
            <a:pPr indent="-762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sp>
        <p:nvSpPr>
          <p:cNvPr id="131" name="Google Shape;131;p6"/>
          <p:cNvSpPr txBox="1"/>
          <p:nvPr/>
        </p:nvSpPr>
        <p:spPr>
          <a:xfrm>
            <a:off x="0" y="-68385"/>
            <a:ext cx="12192000" cy="131509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Times New Roman"/>
              <a:buNone/>
            </a:pPr>
            <a:r>
              <a:rPr b="0" i="0" lang="en-US" sz="4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Risk Assessment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NFPA - Preparing homes for wildfire" id="132" name="Google Shape;132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99443" y="2002236"/>
            <a:ext cx="4655418" cy="3491563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7"/>
          <p:cNvSpPr txBox="1"/>
          <p:nvPr>
            <p:ph idx="1" type="body"/>
          </p:nvPr>
        </p:nvSpPr>
        <p:spPr>
          <a:xfrm>
            <a:off x="992313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Use risk assessment + other known community risks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Realistic goals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 Suggested Topics: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Defensible space and structure retrofits 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Evacuation planning and training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Apply for funding 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Host education events (e.g., with firefighters, SB Office of Emergency Management)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Host community workday events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Work with partners on community vegetation buffer</a:t>
            </a:r>
            <a:endParaRPr/>
          </a:p>
        </p:txBody>
      </p:sp>
      <p:sp>
        <p:nvSpPr>
          <p:cNvPr id="138" name="Google Shape;138;p7"/>
          <p:cNvSpPr txBox="1"/>
          <p:nvPr/>
        </p:nvSpPr>
        <p:spPr>
          <a:xfrm>
            <a:off x="0" y="-68385"/>
            <a:ext cx="12192000" cy="131509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Times New Roman"/>
              <a:buNone/>
            </a:pPr>
            <a:r>
              <a:rPr b="0" i="0" lang="en-US" sz="4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 Year Action Plan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3f40d591ea_0_0"/>
          <p:cNvSpPr txBox="1"/>
          <p:nvPr>
            <p:ph idx="1" type="body"/>
          </p:nvPr>
        </p:nvSpPr>
        <p:spPr>
          <a:xfrm>
            <a:off x="0" y="1263825"/>
            <a:ext cx="10515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IBHS Fence Video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Reduce vent mesh size to 1/8th inch screening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Dual-paned windows with at least one pane of tempered glass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Keep roofs and gutters clean and clear of debris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g33f40d591ea_0_0"/>
          <p:cNvSpPr txBox="1"/>
          <p:nvPr>
            <p:ph type="title"/>
          </p:nvPr>
        </p:nvSpPr>
        <p:spPr>
          <a:xfrm>
            <a:off x="0" y="-51369"/>
            <a:ext cx="12192000" cy="1315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Times New Roman"/>
              <a:buNone/>
            </a:pPr>
            <a:r>
              <a:rPr lang="en-US" sz="4800">
                <a:latin typeface="Times New Roman"/>
                <a:ea typeface="Times New Roman"/>
                <a:cs typeface="Times New Roman"/>
                <a:sym typeface="Times New Roman"/>
              </a:rPr>
              <a:t>Standard Home Hardening Recommendations</a:t>
            </a:r>
            <a:endParaRPr/>
          </a:p>
        </p:txBody>
      </p:sp>
      <p:pic>
        <p:nvPicPr>
          <p:cNvPr id="146" name="Google Shape;146;g33f40d591ea_0_0"/>
          <p:cNvPicPr preferRelativeResize="0"/>
          <p:nvPr/>
        </p:nvPicPr>
        <p:blipFill rotWithShape="1">
          <a:blip r:embed="rId4">
            <a:alphaModFix/>
          </a:blip>
          <a:srcRect b="0" l="7672" r="0" t="0"/>
          <a:stretch/>
        </p:blipFill>
        <p:spPr>
          <a:xfrm>
            <a:off x="9017550" y="1615100"/>
            <a:ext cx="3174450" cy="454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g33f40d591ea_0_0" title="DaveShew-06-Vents-HomeHardening-Turpin-social_short.mp4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3429000"/>
            <a:ext cx="457200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3f40d591ea_0_20"/>
          <p:cNvSpPr txBox="1"/>
          <p:nvPr>
            <p:ph idx="1" type="body"/>
          </p:nvPr>
        </p:nvSpPr>
        <p:spPr>
          <a:xfrm>
            <a:off x="838200" y="1770900"/>
            <a:ext cx="10515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Combustible Free Zone Zero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Trim Trees at least 10 ft away from chimney outlets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Remove hazardous and highly flammable vegetation: Italian Cypress, juniper, Rosemary, Mexican Fan Palms, 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pampas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 grass, 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Oleander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bougainvillea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 and any vines growing on 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structures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u="sng">
                <a:latin typeface="Times New Roman"/>
                <a:ea typeface="Times New Roman"/>
                <a:cs typeface="Times New Roman"/>
                <a:sym typeface="Times New Roman"/>
              </a:rPr>
              <a:t>Helpful tip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: If it is dry inside and accumulates dead material, it is highly flammable</a:t>
            </a:r>
            <a:endParaRPr/>
          </a:p>
        </p:txBody>
      </p:sp>
      <p:sp>
        <p:nvSpPr>
          <p:cNvPr id="154" name="Google Shape;154;g33f40d591ea_0_20"/>
          <p:cNvSpPr txBox="1"/>
          <p:nvPr>
            <p:ph type="title"/>
          </p:nvPr>
        </p:nvSpPr>
        <p:spPr>
          <a:xfrm>
            <a:off x="0" y="-51369"/>
            <a:ext cx="12192000" cy="1315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Times New Roman"/>
              <a:buNone/>
            </a:pPr>
            <a:r>
              <a:rPr lang="en-US" sz="4800">
                <a:latin typeface="Times New Roman"/>
                <a:ea typeface="Times New Roman"/>
                <a:cs typeface="Times New Roman"/>
                <a:sym typeface="Times New Roman"/>
              </a:rPr>
              <a:t>Defensible Space Recommendations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2021-11-02T22:29:17Z</dcterms:created>
  <dc:creator>Anne-Marie Parkinson</dc:creator>
</cp:coreProperties>
</file>